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Fira Sans" panose="020B060402020202020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j3sa9PKcVWhQJdzEbHXGOskvbC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33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6397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Tutaj wklej zdjęcie swojej klasy :)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dirty="0"/>
              <a:t>To jest slajd na którym możesz pokazać sukcesy Twojej klasy. Możesz wpisać, czego nauczyły się z Tobą dzieci, wkleić zdjęcia, filmy lub inne materiały. Pochwal się, co zrobiliście wspólnie z dziećmi! .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/>
              <a:t>Relacja z realizacji projektu. Dodaj tyle slajdów z relacją z Waszego projektu, ile potrzebujesz :)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1941548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62865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25221683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9261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0596093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3752159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04499881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42253663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08939944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43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2959920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424606792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1868582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7124849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4257886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6649444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0440459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0390143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58405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youtu.be/RnM8iMbWYwI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wklasie.uniwersytetdzieci.pl/projekt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qkcIxFQInAHjsE-Rv8WoFA" TargetMode="External"/><Relationship Id="rId3" Type="http://schemas.openxmlformats.org/officeDocument/2006/relationships/hyperlink" Target="https://fundacja.uniwersytetdzieci.pl/wspieraj/wspieraj-uczniow?utm_source=link%20do%20wsparcia&amp;utm_medium=link%20do%20wsparcia&amp;utm_campaign=Prezentacja%20podsumowuj%C4%85ca%20Rodzic%20UDwK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youtube.com/FundacjaUniwersytetDzieci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hyperlink" Target="https://www.facebook.com/UniwersytetDzieci/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30337" y="0"/>
            <a:ext cx="9144000" cy="6961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0"/>
          <p:cNvSpPr txBox="1"/>
          <p:nvPr/>
        </p:nvSpPr>
        <p:spPr>
          <a:xfrm>
            <a:off x="1613290" y="1661575"/>
            <a:ext cx="5978100" cy="2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pl" sz="3000" dirty="0">
                <a:solidFill>
                  <a:srgbClr val="FFFFFF"/>
                </a:solidFill>
                <a:latin typeface="+mn-lt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pl" sz="2400" dirty="0">
                <a:solidFill>
                  <a:srgbClr val="FFFFFF"/>
                </a:solidFill>
                <a:latin typeface="+mn-lt"/>
              </a:rPr>
              <a:t>Klasa VIII  zrealizowała projekt: </a:t>
            </a:r>
            <a:br>
              <a:rPr lang="pl" sz="2400" dirty="0">
                <a:solidFill>
                  <a:srgbClr val="FFFFFF"/>
                </a:solidFill>
                <a:latin typeface="+mn-lt"/>
              </a:rPr>
            </a:br>
            <a:r>
              <a:rPr lang="pl-PL" sz="2400" b="1" i="0" dirty="0">
                <a:effectLst/>
                <a:latin typeface="Arial Narrow" panose="020B0606020202030204" pitchFamily="34" charset="0"/>
              </a:rPr>
              <a:t>"Ja w społeczeństwie. Jak mogę zmienić świat?"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i="1" dirty="0">
                <a:latin typeface="Arial Narrow" panose="020B0606020202030204" pitchFamily="34" charset="0"/>
              </a:rPr>
              <a:t>Sitno, maj 2021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i="1" dirty="0">
                <a:latin typeface="Arial Narrow" panose="020B0606020202030204" pitchFamily="34" charset="0"/>
              </a:rPr>
              <a:t>Opiekun projektu :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 b="1" i="1" dirty="0">
                <a:latin typeface="Arial Narrow" panose="020B0606020202030204" pitchFamily="34" charset="0"/>
              </a:rPr>
              <a:t> Elżbieta </a:t>
            </a:r>
            <a:r>
              <a:rPr lang="pl-PL" sz="2400" b="1" i="1" dirty="0" err="1">
                <a:latin typeface="Arial Narrow" panose="020B0606020202030204" pitchFamily="34" charset="0"/>
              </a:rPr>
              <a:t>Sagucka</a:t>
            </a:r>
            <a:r>
              <a:rPr lang="pl-PL" sz="2400" b="1" i="1" dirty="0">
                <a:latin typeface="Arial Narrow" panose="020B0606020202030204" pitchFamily="34" charset="0"/>
              </a:rPr>
              <a:t> </a:t>
            </a:r>
            <a:endParaRPr sz="2400" b="1" i="1" dirty="0">
              <a:latin typeface="Arial Narrow" panose="020B0606020202030204" pitchFamily="34" charset="0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b="1" i="1" dirty="0">
              <a:solidFill>
                <a:srgbClr val="FFFFFF"/>
              </a:solidFill>
              <a:latin typeface="+mn-l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dirty="0">
                <a:solidFill>
                  <a:srgbClr val="FFFFFF"/>
                </a:solidFill>
                <a:latin typeface="+mn-lt"/>
              </a:rPr>
              <a:t>Za nami rok na Uniwersytecie Dzieci w Klasie!</a:t>
            </a:r>
            <a:endParaRPr sz="14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6" name="Google Shape;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5485046"/>
            <a:ext cx="9357075" cy="13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E453413-0ED5-4EAD-B121-94BD01556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585216"/>
            <a:ext cx="7354215" cy="49065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/>
          <p:nvPr/>
        </p:nvSpPr>
        <p:spPr>
          <a:xfrm>
            <a:off x="802450" y="3968850"/>
            <a:ext cx="7192500" cy="1743600"/>
          </a:xfrm>
          <a:prstGeom prst="rect">
            <a:avLst/>
          </a:prstGeom>
          <a:solidFill>
            <a:srgbClr val="FF4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1642750" y="2105675"/>
            <a:ext cx="6897000" cy="174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 </a:t>
            </a:r>
            <a:endParaRPr sz="1600"/>
          </a:p>
        </p:txBody>
      </p:sp>
      <p:sp>
        <p:nvSpPr>
          <p:cNvPr id="68" name="Google Shape;68;p5"/>
          <p:cNvSpPr/>
          <p:nvPr/>
        </p:nvSpPr>
        <p:spPr>
          <a:xfrm>
            <a:off x="775625" y="349350"/>
            <a:ext cx="6647400" cy="16365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 txBox="1"/>
          <p:nvPr/>
        </p:nvSpPr>
        <p:spPr>
          <a:xfrm>
            <a:off x="1037250" y="189569"/>
            <a:ext cx="7475900" cy="49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" sz="1600" dirty="0">
              <a:solidFill>
                <a:srgbClr val="0000FF"/>
              </a:solidFill>
              <a:latin typeface="+mn-l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0000FF"/>
                </a:solidFill>
                <a:latin typeface="+mn-lt"/>
              </a:rPr>
              <a:t>Dołączyliśmy do grona </a:t>
            </a:r>
            <a:r>
              <a:rPr lang="pl" sz="1600" b="1" dirty="0">
                <a:solidFill>
                  <a:srgbClr val="0000FF"/>
                </a:solidFill>
                <a:latin typeface="+mn-lt"/>
              </a:rPr>
              <a:t>ponad 300 tysięcy uczniów</a:t>
            </a:r>
            <a:r>
              <a:rPr lang="pl" sz="1600" dirty="0">
                <a:solidFill>
                  <a:srgbClr val="0000FF"/>
                </a:solidFill>
                <a:latin typeface="+mn-lt"/>
              </a:rPr>
              <a:t> </a:t>
            </a:r>
            <a:br>
              <a:rPr lang="pl" sz="1600" dirty="0">
                <a:solidFill>
                  <a:srgbClr val="0000FF"/>
                </a:solidFill>
                <a:latin typeface="+mn-lt"/>
              </a:rPr>
            </a:br>
            <a:r>
              <a:rPr lang="pl" sz="1600" dirty="0">
                <a:solidFill>
                  <a:srgbClr val="0000FF"/>
                </a:solidFill>
                <a:latin typeface="+mn-lt"/>
              </a:rPr>
              <a:t>w Polsce, którzy eksperymentują i doświadczają </a:t>
            </a:r>
            <a:br>
              <a:rPr lang="pl" sz="1600" dirty="0">
                <a:solidFill>
                  <a:srgbClr val="0000FF"/>
                </a:solidFill>
                <a:latin typeface="+mn-lt"/>
              </a:rPr>
            </a:br>
            <a:r>
              <a:rPr lang="pl" sz="1600" dirty="0">
                <a:solidFill>
                  <a:srgbClr val="0000FF"/>
                </a:solidFill>
                <a:latin typeface="+mn-lt"/>
              </a:rPr>
              <a:t>w swojej klasie. </a:t>
            </a:r>
            <a:endParaRPr sz="1600" dirty="0">
              <a:solidFill>
                <a:srgbClr val="0000FF"/>
              </a:solidFill>
              <a:latin typeface="+mn-lt"/>
            </a:endParaRPr>
          </a:p>
          <a:p>
            <a:pPr marL="4572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" sz="1600" dirty="0">
              <a:solidFill>
                <a:srgbClr val="0000FF"/>
              </a:solidFill>
              <a:latin typeface="+mn-lt"/>
            </a:endParaRPr>
          </a:p>
          <a:p>
            <a:pPr marL="45720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0000FF"/>
                </a:solidFill>
                <a:latin typeface="+mn-lt"/>
              </a:rPr>
              <a:t>Nasz Nauczyciel tak jak </a:t>
            </a:r>
            <a:r>
              <a:rPr lang="pl" sz="1600" b="1" dirty="0">
                <a:solidFill>
                  <a:srgbClr val="0000FF"/>
                </a:solidFill>
                <a:latin typeface="+mn-lt"/>
              </a:rPr>
              <a:t>8,5</a:t>
            </a:r>
            <a:r>
              <a:rPr lang="pl" sz="1600" dirty="0">
                <a:solidFill>
                  <a:srgbClr val="0000FF"/>
                </a:solidFill>
                <a:latin typeface="+mn-lt"/>
              </a:rPr>
              <a:t> tysiąca innych zapisał nas </a:t>
            </a:r>
            <a:br>
              <a:rPr lang="pl" sz="1600" dirty="0">
                <a:solidFill>
                  <a:srgbClr val="0000FF"/>
                </a:solidFill>
                <a:latin typeface="+mn-lt"/>
              </a:rPr>
            </a:br>
            <a:r>
              <a:rPr lang="pl" sz="1600" dirty="0">
                <a:solidFill>
                  <a:srgbClr val="0000FF"/>
                </a:solidFill>
                <a:latin typeface="+mn-lt"/>
              </a:rPr>
              <a:t>	do projektu, dzięki czemu rozbudził naszą ciekawość </a:t>
            </a:r>
            <a:br>
              <a:rPr lang="pl" sz="1600" dirty="0">
                <a:solidFill>
                  <a:srgbClr val="0000FF"/>
                </a:solidFill>
                <a:latin typeface="+mn-lt"/>
              </a:rPr>
            </a:br>
            <a:r>
              <a:rPr lang="pl" sz="1600" dirty="0">
                <a:solidFill>
                  <a:srgbClr val="0000FF"/>
                </a:solidFill>
                <a:latin typeface="+mn-lt"/>
              </a:rPr>
              <a:t>	otaczającym światem. </a:t>
            </a:r>
            <a:endParaRPr sz="1600" dirty="0">
              <a:solidFill>
                <a:srgbClr val="0000FF"/>
              </a:solidFill>
              <a:latin typeface="+mn-l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  <a:latin typeface="+mn-l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EEA"/>
              </a:buClr>
              <a:buSzPts val="3000"/>
              <a:buFont typeface="Calibri"/>
              <a:buNone/>
            </a:pPr>
            <a:endParaRPr lang="pl" sz="1600" dirty="0">
              <a:solidFill>
                <a:srgbClr val="FFFFFF"/>
              </a:solidFill>
              <a:latin typeface="+mn-l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EEA"/>
              </a:buClr>
              <a:buSzPts val="3000"/>
              <a:buFont typeface="Calibri"/>
              <a:buNone/>
            </a:pPr>
            <a:r>
              <a:rPr lang="pl" sz="1600" dirty="0">
                <a:solidFill>
                  <a:srgbClr val="FFFFFF"/>
                </a:solidFill>
                <a:latin typeface="+mn-lt"/>
              </a:rPr>
              <a:t>Uczyliśmy się owocnej współpracy i trenowaliśmy logiczne </a:t>
            </a:r>
            <a:br>
              <a:rPr lang="pl" sz="1600" dirty="0">
                <a:solidFill>
                  <a:srgbClr val="FFFFFF"/>
                </a:solidFill>
                <a:latin typeface="+mn-lt"/>
              </a:rPr>
            </a:br>
            <a:r>
              <a:rPr lang="pl" sz="1600" dirty="0">
                <a:solidFill>
                  <a:srgbClr val="FFFFFF"/>
                </a:solidFill>
                <a:latin typeface="+mn-lt"/>
              </a:rPr>
              <a:t>i kreatywne myślenie, dlatego lepiej sobie poradzimy </a:t>
            </a:r>
            <a:br>
              <a:rPr lang="pl" sz="1600" dirty="0">
                <a:solidFill>
                  <a:srgbClr val="FFFFFF"/>
                </a:solidFill>
                <a:latin typeface="+mn-lt"/>
              </a:rPr>
            </a:br>
            <a:r>
              <a:rPr lang="pl" sz="1600" dirty="0">
                <a:solidFill>
                  <a:srgbClr val="FFFFFF"/>
                </a:solidFill>
                <a:latin typeface="+mn-lt"/>
              </a:rPr>
              <a:t>w dorosłym życiu.</a:t>
            </a:r>
            <a:endParaRPr sz="1600" i="0" u="none" strike="noStrike" cap="none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0" name="Google Shape;7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9741" y="4781812"/>
            <a:ext cx="2524260" cy="244951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"/>
          <p:cNvSpPr txBox="1"/>
          <p:nvPr/>
        </p:nvSpPr>
        <p:spPr>
          <a:xfrm>
            <a:off x="1037250" y="6186150"/>
            <a:ext cx="426126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dirty="0">
                <a:solidFill>
                  <a:srgbClr val="0000FF"/>
                </a:solidFill>
                <a:latin typeface="+mn-lt"/>
              </a:rPr>
              <a:t>Przejdź dalej i zobacz co udało nam się zrobić.</a:t>
            </a:r>
            <a:endParaRPr sz="1600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/>
        </p:nvSpPr>
        <p:spPr>
          <a:xfrm>
            <a:off x="450323" y="194310"/>
            <a:ext cx="5980200" cy="31392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 dirty="0">
                <a:solidFill>
                  <a:srgbClr val="FFFF00"/>
                </a:solidFill>
                <a:latin typeface="+mn-lt"/>
              </a:rPr>
              <a:t>W tym roku nauczyliśmy się:</a:t>
            </a:r>
            <a:endParaRPr sz="1600" b="1" dirty="0">
              <a:solidFill>
                <a:srgbClr val="FFFF00"/>
              </a:solidFill>
              <a:latin typeface="+mn-l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Char char="-"/>
            </a:pPr>
            <a:r>
              <a:rPr lang="pl-PL" sz="1600" b="1" dirty="0">
                <a:solidFill>
                  <a:srgbClr val="FFFF00"/>
                </a:solidFill>
                <a:latin typeface="+mn-lt"/>
              </a:rPr>
              <a:t> że przygoda z Uniwersytetem dostarcza nam nowej wiedzy oraz doświadczeń,</a:t>
            </a: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Char char="-"/>
            </a:pPr>
            <a:r>
              <a:rPr lang="pl-PL" sz="1600" b="1" dirty="0">
                <a:solidFill>
                  <a:srgbClr val="FFFF00"/>
                </a:solidFill>
                <a:latin typeface="+mn-lt"/>
              </a:rPr>
              <a:t>uczyliśmy się innowacyjnymi metodami dzięki temu było to łatwiejsze i ciekawsze,</a:t>
            </a:r>
            <a:endParaRPr sz="1600" b="1" dirty="0">
              <a:solidFill>
                <a:srgbClr val="FFFF00"/>
              </a:solidFill>
              <a:latin typeface="+mn-l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Char char="-"/>
            </a:pPr>
            <a:r>
              <a:rPr lang="pl" sz="1600" b="1" dirty="0">
                <a:solidFill>
                  <a:srgbClr val="FFFF00"/>
                </a:solidFill>
                <a:latin typeface="+mn-lt"/>
              </a:rPr>
              <a:t>np. że da się pracować w zespole nawet gdy jesteśmy sami w pokoju,</a:t>
            </a:r>
            <a:endParaRPr sz="1600" b="1" dirty="0">
              <a:solidFill>
                <a:srgbClr val="FFFF00"/>
              </a:solidFill>
              <a:latin typeface="+mn-l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Char char="-"/>
            </a:pPr>
            <a:r>
              <a:rPr lang="pl" sz="1600" b="1" dirty="0">
                <a:solidFill>
                  <a:srgbClr val="FFFF00"/>
                </a:solidFill>
                <a:latin typeface="+mn-lt"/>
              </a:rPr>
              <a:t>np. jak gimnastykować wyobraźnię.</a:t>
            </a:r>
            <a:endParaRPr sz="1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FF3D4C3-D294-4A38-BF7E-4AE97206C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3396194"/>
            <a:ext cx="2293552" cy="15302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C77007-619E-431B-AA81-304D1A165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026" y="685800"/>
            <a:ext cx="1971671" cy="15773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467D71-04E7-4820-AFF1-124F39ECC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582" y="2915441"/>
            <a:ext cx="1805941" cy="18059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1E41ED8-B701-4238-96B4-C0660C640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550" y="4721382"/>
            <a:ext cx="2257425" cy="180594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290FB0E-8CB2-46FA-B646-DE3CC946B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738" y="2835034"/>
            <a:ext cx="1771652" cy="141732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0BBDBAE-CEED-4293-825F-89F603A76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272" y="4877635"/>
            <a:ext cx="2257426" cy="180594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1FF2051-CFC2-4BEF-A114-336590196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23" y="5101161"/>
            <a:ext cx="2293437" cy="15302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9846413-0781-447A-A651-75993513A36A}"/>
              </a:ext>
            </a:extLst>
          </p:cNvPr>
          <p:cNvSpPr txBox="1"/>
          <p:nvPr/>
        </p:nvSpPr>
        <p:spPr>
          <a:xfrm>
            <a:off x="1767840" y="4721382"/>
            <a:ext cx="92576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Emilka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B8BA56C-BFAD-41BD-8C6B-1A500C630298}"/>
              </a:ext>
            </a:extLst>
          </p:cNvPr>
          <p:cNvSpPr txBox="1"/>
          <p:nvPr/>
        </p:nvSpPr>
        <p:spPr>
          <a:xfrm>
            <a:off x="5370297" y="4548016"/>
            <a:ext cx="99582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Jakub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0618B79-EE06-4138-A5F9-3DBCC1567193}"/>
              </a:ext>
            </a:extLst>
          </p:cNvPr>
          <p:cNvSpPr txBox="1"/>
          <p:nvPr/>
        </p:nvSpPr>
        <p:spPr>
          <a:xfrm>
            <a:off x="8132064" y="2133600"/>
            <a:ext cx="76163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Eryk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B0933E6-746A-4BAC-8103-A72E32FCB838}"/>
              </a:ext>
            </a:extLst>
          </p:cNvPr>
          <p:cNvSpPr txBox="1"/>
          <p:nvPr/>
        </p:nvSpPr>
        <p:spPr>
          <a:xfrm>
            <a:off x="7815870" y="4112255"/>
            <a:ext cx="99270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Łukasz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1FF4DD4-F141-4C32-9AE7-630E0E39D9D1}"/>
              </a:ext>
            </a:extLst>
          </p:cNvPr>
          <p:cNvSpPr txBox="1"/>
          <p:nvPr/>
        </p:nvSpPr>
        <p:spPr>
          <a:xfrm>
            <a:off x="1767839" y="6527322"/>
            <a:ext cx="113194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Patrycja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BD5F255-5E33-47D6-9F6E-6109295042EA}"/>
              </a:ext>
            </a:extLst>
          </p:cNvPr>
          <p:cNvSpPr txBox="1"/>
          <p:nvPr/>
        </p:nvSpPr>
        <p:spPr>
          <a:xfrm>
            <a:off x="4878676" y="6482960"/>
            <a:ext cx="113194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Mateusz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FF7FBFA-BD7A-4643-B6A7-14DD557B4734}"/>
              </a:ext>
            </a:extLst>
          </p:cNvPr>
          <p:cNvSpPr txBox="1"/>
          <p:nvPr/>
        </p:nvSpPr>
        <p:spPr>
          <a:xfrm>
            <a:off x="7989513" y="6341636"/>
            <a:ext cx="90418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Jakub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0" y="3995400"/>
            <a:ext cx="3635100" cy="22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C9816A-6BE3-4C69-B10B-16832674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224" y="316992"/>
            <a:ext cx="3584448" cy="26883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12B48C-8F80-43CE-A69F-03FC282BE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" y="3340608"/>
            <a:ext cx="3669792" cy="27523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/>
          <p:nvPr/>
        </p:nvSpPr>
        <p:spPr>
          <a:xfrm>
            <a:off x="5405525" y="2414650"/>
            <a:ext cx="3283500" cy="3283500"/>
          </a:xfrm>
          <a:prstGeom prst="ellipse">
            <a:avLst/>
          </a:prstGeom>
          <a:solidFill>
            <a:srgbClr val="FF4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6356" y="2094788"/>
            <a:ext cx="138125" cy="1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2"/>
          <p:cNvSpPr txBox="1"/>
          <p:nvPr/>
        </p:nvSpPr>
        <p:spPr>
          <a:xfrm>
            <a:off x="1299188" y="5464050"/>
            <a:ext cx="4155300" cy="6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solidFill>
                  <a:srgbClr val="0000FF"/>
                </a:solidFill>
                <a:latin typeface="+mj-lt"/>
              </a:rPr>
              <a:t>Możesz być jednym z nich! </a:t>
            </a:r>
            <a:endParaRPr sz="24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8044" y="1615026"/>
            <a:ext cx="138125" cy="1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/>
          <p:nvPr/>
        </p:nvSpPr>
        <p:spPr>
          <a:xfrm>
            <a:off x="865200" y="-138300"/>
            <a:ext cx="4155300" cy="4155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4" name="Google Shape;94;p12"/>
          <p:cNvSpPr txBox="1"/>
          <p:nvPr/>
        </p:nvSpPr>
        <p:spPr>
          <a:xfrm>
            <a:off x="865200" y="449750"/>
            <a:ext cx="4155300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dirty="0">
                <a:solidFill>
                  <a:srgbClr val="0000FF"/>
                </a:solidFill>
                <a:latin typeface="+mn-lt"/>
              </a:rPr>
              <a:t>Twoje dziecko, </a:t>
            </a:r>
            <a:endParaRPr sz="1900" dirty="0">
              <a:solidFill>
                <a:srgbClr val="0000FF"/>
              </a:solidFill>
              <a:latin typeface="+mn-l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dirty="0">
                <a:solidFill>
                  <a:srgbClr val="0000FF"/>
                </a:solidFill>
                <a:latin typeface="+mn-lt"/>
              </a:rPr>
              <a:t>pomimo wielu przeciwności </a:t>
            </a:r>
            <a:br>
              <a:rPr lang="pl" sz="1900" dirty="0">
                <a:solidFill>
                  <a:srgbClr val="0000FF"/>
                </a:solidFill>
                <a:latin typeface="+mn-lt"/>
              </a:rPr>
            </a:br>
            <a:r>
              <a:rPr lang="pl" sz="1900" dirty="0">
                <a:solidFill>
                  <a:srgbClr val="0000FF"/>
                </a:solidFill>
                <a:latin typeface="+mn-lt"/>
              </a:rPr>
              <a:t>związanych z pandemią, </a:t>
            </a:r>
            <a:br>
              <a:rPr lang="pl" sz="1900" dirty="0">
                <a:solidFill>
                  <a:srgbClr val="0000FF"/>
                </a:solidFill>
                <a:latin typeface="+mn-lt"/>
              </a:rPr>
            </a:br>
            <a:r>
              <a:rPr lang="pl" sz="1900" dirty="0">
                <a:solidFill>
                  <a:srgbClr val="0000FF"/>
                </a:solidFill>
                <a:latin typeface="+mn-lt"/>
              </a:rPr>
              <a:t>brało udział wraz ze swoją klasą </a:t>
            </a:r>
            <a:br>
              <a:rPr lang="pl" sz="1900" dirty="0">
                <a:solidFill>
                  <a:srgbClr val="0000FF"/>
                </a:solidFill>
                <a:latin typeface="+mn-lt"/>
              </a:rPr>
            </a:br>
            <a:r>
              <a:rPr lang="pl" sz="1900" dirty="0">
                <a:solidFill>
                  <a:srgbClr val="0000FF"/>
                </a:solidFill>
                <a:latin typeface="+mn-lt"/>
              </a:rPr>
              <a:t>w jednym z projektów</a:t>
            </a:r>
            <a:r>
              <a:rPr lang="pl" sz="1900" dirty="0">
                <a:solidFill>
                  <a:srgbClr val="0000FF"/>
                </a:solidFill>
                <a:uFill>
                  <a:noFill/>
                </a:u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pl" sz="1900" dirty="0">
              <a:solidFill>
                <a:srgbClr val="0000FF"/>
              </a:solidFill>
              <a:uFill>
                <a:noFill/>
              </a:uFill>
              <a:latin typeface="+mn-l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b="1" dirty="0">
                <a:solidFill>
                  <a:srgbClr val="0000FF"/>
                </a:solidFill>
                <a:latin typeface="+mn-lt"/>
              </a:rPr>
              <a:t>Uniwersytetu Dzieci w Klasie</a:t>
            </a:r>
            <a:r>
              <a:rPr lang="pl" sz="1900" dirty="0">
                <a:solidFill>
                  <a:srgbClr val="0000FF"/>
                </a:solidFill>
                <a:latin typeface="+mn-lt"/>
              </a:rPr>
              <a:t>.</a:t>
            </a:r>
          </a:p>
        </p:txBody>
      </p:sp>
      <p:sp>
        <p:nvSpPr>
          <p:cNvPr id="95" name="Google Shape;95;p12"/>
          <p:cNvSpPr txBox="1"/>
          <p:nvPr/>
        </p:nvSpPr>
        <p:spPr>
          <a:xfrm>
            <a:off x="5654481" y="2681700"/>
            <a:ext cx="2769000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dirty="0">
                <a:solidFill>
                  <a:srgbClr val="FFFFFF"/>
                </a:solidFill>
                <a:latin typeface="+mj-lt"/>
              </a:rPr>
              <a:t>Ciekawe, pełne eksperymentów pomysły na lekcje </a:t>
            </a:r>
            <a:br>
              <a:rPr lang="pl" sz="1900" dirty="0">
                <a:solidFill>
                  <a:srgbClr val="FFFFFF"/>
                </a:solidFill>
                <a:latin typeface="+mj-lt"/>
              </a:rPr>
            </a:br>
            <a:r>
              <a:rPr lang="pl" sz="1900" dirty="0">
                <a:solidFill>
                  <a:srgbClr val="FFFFFF"/>
                </a:solidFill>
                <a:latin typeface="+mj-lt"/>
              </a:rPr>
              <a:t>i projekty powstają dzięki partnerom </a:t>
            </a:r>
            <a:br>
              <a:rPr lang="pl" sz="1900" dirty="0">
                <a:solidFill>
                  <a:srgbClr val="FFFFFF"/>
                </a:solidFill>
                <a:latin typeface="+mj-lt"/>
              </a:rPr>
            </a:br>
            <a:r>
              <a:rPr lang="pl" sz="1900" dirty="0">
                <a:solidFill>
                  <a:srgbClr val="FFFFFF"/>
                </a:solidFill>
                <a:latin typeface="+mj-lt"/>
              </a:rPr>
              <a:t>i darczyńcom. </a:t>
            </a:r>
            <a:endParaRPr sz="2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6" name="Google Shape;96;p12"/>
          <p:cNvSpPr/>
          <p:nvPr/>
        </p:nvSpPr>
        <p:spPr>
          <a:xfrm rot="8828839">
            <a:off x="3658359" y="3633189"/>
            <a:ext cx="791364" cy="684438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 rot="-7411798">
            <a:off x="5242993" y="4759397"/>
            <a:ext cx="684863" cy="592256"/>
          </a:xfrm>
          <a:prstGeom prst="triangle">
            <a:avLst>
              <a:gd name="adj" fmla="val 50000"/>
            </a:avLst>
          </a:prstGeom>
          <a:solidFill>
            <a:srgbClr val="FF4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>
            <a:off x="732200" y="4075450"/>
            <a:ext cx="872100" cy="872100"/>
          </a:xfrm>
          <a:prstGeom prst="ellipse">
            <a:avLst/>
          </a:prstGeom>
          <a:solidFill>
            <a:srgbClr val="4EFF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/>
          <p:nvPr/>
        </p:nvSpPr>
        <p:spPr>
          <a:xfrm>
            <a:off x="5893225" y="879150"/>
            <a:ext cx="872100" cy="872100"/>
          </a:xfrm>
          <a:prstGeom prst="ellipse">
            <a:avLst/>
          </a:prstGeom>
          <a:solidFill>
            <a:srgbClr val="4EFF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/>
          <p:nvPr/>
        </p:nvSpPr>
        <p:spPr>
          <a:xfrm>
            <a:off x="5239625" y="6115650"/>
            <a:ext cx="872100" cy="872100"/>
          </a:xfrm>
          <a:prstGeom prst="ellipse">
            <a:avLst/>
          </a:prstGeom>
          <a:solidFill>
            <a:srgbClr val="4EFF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2"/>
          <p:cNvSpPr/>
          <p:nvPr/>
        </p:nvSpPr>
        <p:spPr>
          <a:xfrm rot="8828474">
            <a:off x="6327018" y="1470778"/>
            <a:ext cx="493208" cy="426640"/>
          </a:xfrm>
          <a:prstGeom prst="triangle">
            <a:avLst>
              <a:gd name="adj" fmla="val 50000"/>
            </a:avLst>
          </a:prstGeom>
          <a:solidFill>
            <a:srgbClr val="4EFF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rot="-8335337">
            <a:off x="634582" y="4587036"/>
            <a:ext cx="493089" cy="426740"/>
          </a:xfrm>
          <a:prstGeom prst="triangle">
            <a:avLst>
              <a:gd name="adj" fmla="val 50000"/>
            </a:avLst>
          </a:prstGeom>
          <a:solidFill>
            <a:srgbClr val="4EFF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8049" y="204900"/>
            <a:ext cx="1035900" cy="10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906" y="6115638"/>
            <a:ext cx="138125" cy="1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781" y="4731326"/>
            <a:ext cx="138125" cy="1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5;p3">
            <a:hlinkClick r:id="rId6"/>
            <a:hlinkHover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8961" y="3178979"/>
            <a:ext cx="587778" cy="58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-39000" y="-42525"/>
            <a:ext cx="9324600" cy="7094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-393300" y="5744500"/>
            <a:ext cx="9678900" cy="222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795400" y="1286425"/>
            <a:ext cx="8073600" cy="411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  <a:latin typeface="+mj-lt"/>
              </a:rPr>
              <a:t>wezmą udział w kolejnych, rozbudzających ciekawość lekcjach, </a:t>
            </a:r>
            <a:endParaRPr sz="1800" dirty="0">
              <a:solidFill>
                <a:srgbClr val="FFFFFF"/>
              </a:solidFill>
              <a:latin typeface="+mj-l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  <a:latin typeface="+mj-lt"/>
              </a:rPr>
              <a:t>poznają ekspertów z wielu dziedzin nauki i sztuki,</a:t>
            </a:r>
            <a:endParaRPr sz="1800" dirty="0">
              <a:solidFill>
                <a:srgbClr val="FFFFFF"/>
              </a:solidFill>
              <a:latin typeface="+mj-l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  <a:latin typeface="+mj-lt"/>
              </a:rPr>
              <a:t>poznają swoje mocne strony i zainteresowania. </a:t>
            </a:r>
            <a:endParaRPr sz="1800" dirty="0">
              <a:solidFill>
                <a:srgbClr val="FFFFFF"/>
              </a:solidFill>
              <a:latin typeface="+mj-l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  <a:latin typeface="+mj-lt"/>
              </a:rPr>
              <a:t>  </a:t>
            </a:r>
            <a:endParaRPr sz="1800" dirty="0">
              <a:solidFill>
                <a:srgbClr val="FFFFFF"/>
              </a:solidFill>
              <a:latin typeface="+mj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+mj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  <a:latin typeface="+mj-lt"/>
              </a:rPr>
              <a:t>Wartościowa edukacja jest podstawą dobrej </a:t>
            </a:r>
            <a:br>
              <a:rPr lang="pl" sz="1800" dirty="0">
                <a:solidFill>
                  <a:srgbClr val="FFFFFF"/>
                </a:solidFill>
                <a:latin typeface="+mj-lt"/>
              </a:rPr>
            </a:br>
            <a:r>
              <a:rPr lang="pl" sz="1800" dirty="0">
                <a:solidFill>
                  <a:srgbClr val="FFFFFF"/>
                </a:solidFill>
                <a:latin typeface="+mj-lt"/>
              </a:rPr>
              <a:t>przyszłości dla nas wszystkich. </a:t>
            </a:r>
            <a:endParaRPr sz="1800" dirty="0">
              <a:solidFill>
                <a:srgbClr val="FFFFFF"/>
              </a:solidFill>
              <a:latin typeface="+mj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+mj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rgbClr val="FFFFFF"/>
                </a:solidFill>
                <a:latin typeface="+mj-lt"/>
              </a:rPr>
              <a:t>Przekaż darowiznę i miej wpływ na edukację </a:t>
            </a:r>
            <a:br>
              <a:rPr lang="pl" sz="1800" dirty="0">
                <a:solidFill>
                  <a:srgbClr val="FFFFFF"/>
                </a:solidFill>
                <a:latin typeface="+mj-lt"/>
              </a:rPr>
            </a:br>
            <a:r>
              <a:rPr lang="pl" sz="1800" dirty="0">
                <a:solidFill>
                  <a:srgbClr val="FFFFFF"/>
                </a:solidFill>
                <a:latin typeface="+mj-lt"/>
              </a:rPr>
              <a:t>swojego oraz innych dzieci w Polsce!</a:t>
            </a:r>
            <a:endParaRPr sz="1800" dirty="0">
              <a:solidFill>
                <a:srgbClr val="FFFFFF"/>
              </a:solidFill>
              <a:latin typeface="+mj-l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" sz="1800" dirty="0">
              <a:solidFill>
                <a:srgbClr val="FFFFFF"/>
              </a:solidFill>
              <a:latin typeface="+mj-lt"/>
              <a:ea typeface="Fira San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u="sng" dirty="0">
              <a:solidFill>
                <a:srgbClr val="FF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113" name="Google Shape;113;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900" y="6035137"/>
            <a:ext cx="554900" cy="5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1822800" y="6084063"/>
            <a:ext cx="2597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 b="1" dirty="0">
                <a:solidFill>
                  <a:srgbClr val="004EEA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/>
              </a:rPr>
              <a:t>facebook.com/Uniw</a:t>
            </a:r>
            <a:r>
              <a:rPr lang="pl" sz="1000" b="1" dirty="0">
                <a:solidFill>
                  <a:srgbClr val="004EEA"/>
                </a:solidFill>
                <a:latin typeface="Fira Sans"/>
                <a:ea typeface="Fira Sans"/>
                <a:cs typeface="Fira Sans"/>
                <a:sym typeface="Fira Sans"/>
                <a:hlinkClick r:id="rId4"/>
              </a:rPr>
              <a:t>ersytetDzieci</a:t>
            </a:r>
            <a:endParaRPr sz="1000" b="1" dirty="0">
              <a:solidFill>
                <a:srgbClr val="004EEA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15" name="Google Shape;115;p3">
            <a:hlinkClick r:id="rId6" action="ppaction://hlinkfile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4025" y="6067250"/>
            <a:ext cx="476426" cy="476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5418800" y="6164675"/>
            <a:ext cx="27345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b="1" dirty="0">
                <a:solidFill>
                  <a:srgbClr val="004EEA"/>
                </a:solidFill>
                <a:latin typeface="Fira Sans"/>
                <a:ea typeface="Fira Sans"/>
                <a:cs typeface="Fira Sans"/>
                <a:sym typeface="Fira Sans"/>
                <a:hlinkClick r:id="rId8"/>
              </a:rPr>
              <a:t>youtube.com/</a:t>
            </a:r>
            <a:r>
              <a:rPr lang="pl-PL" sz="1000" b="1" dirty="0" err="1">
                <a:solidFill>
                  <a:srgbClr val="004EEA"/>
                </a:solidFill>
                <a:latin typeface="Fira Sans"/>
                <a:ea typeface="Fira Sans"/>
                <a:cs typeface="Fira Sans"/>
                <a:sym typeface="Fira Sans"/>
                <a:hlinkClick r:id="rId8"/>
              </a:rPr>
              <a:t>FundacjaUniwersytetDzieci</a:t>
            </a:r>
            <a:endParaRPr sz="1000" b="1" dirty="0">
              <a:solidFill>
                <a:srgbClr val="004EEA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757150" y="557625"/>
            <a:ext cx="68613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500" b="1" dirty="0">
                <a:solidFill>
                  <a:srgbClr val="FFFFFF"/>
                </a:solidFill>
                <a:latin typeface="+mn-lt"/>
              </a:rPr>
              <a:t>Dzięki Twojej darowiźnie dzieci w szkołach:</a:t>
            </a:r>
            <a:endParaRPr sz="54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99620" y="1405473"/>
            <a:ext cx="262150" cy="2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99620" y="1724573"/>
            <a:ext cx="262150" cy="2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99620" y="2034135"/>
            <a:ext cx="262150" cy="2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5623214" y="2599711"/>
            <a:ext cx="3966566" cy="39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hlinkClick r:id="rId3"/>
            <a:hlinkHover r:id="rId3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88" y="4748353"/>
            <a:ext cx="3088624" cy="7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535</TotalTime>
  <Words>353</Words>
  <Application>Microsoft Office PowerPoint</Application>
  <PresentationFormat>Pokaz na ekranie (4:3)</PresentationFormat>
  <Paragraphs>48</Paragraphs>
  <Slides>7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4" baseType="lpstr">
      <vt:lpstr>Calibri</vt:lpstr>
      <vt:lpstr>Fira Sans</vt:lpstr>
      <vt:lpstr>Arial Narrow</vt:lpstr>
      <vt:lpstr>Arial</vt:lpstr>
      <vt:lpstr>Wingdings 3</vt:lpstr>
      <vt:lpstr>Century Gothic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Marcinik</dc:creator>
  <cp:lastModifiedBy>Elżbieta</cp:lastModifiedBy>
  <cp:revision>17</cp:revision>
  <dcterms:modified xsi:type="dcterms:W3CDTF">2021-05-29T18:23:00Z</dcterms:modified>
</cp:coreProperties>
</file>